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Roboto"/>
      <p:regular r:id="rId13"/>
      <p:bold r:id="rId14"/>
      <p:italic r:id="rId15"/>
      <p:boldItalic r:id="rId16"/>
    </p:embeddedFont>
    <p:embeddedFont>
      <p:font typeface="Inter"/>
      <p:regular r:id="rId17"/>
      <p:bold r:id="rId18"/>
      <p:italic r:id="rId19"/>
      <p:boldItalic r:id="rId20"/>
    </p:embeddedFont>
    <p:embeddedFont>
      <p:font typeface="Roboto SemiBold"/>
      <p:regular r:id="rId21"/>
      <p:bold r:id="rId22"/>
      <p:italic r:id="rId23"/>
      <p:boldItalic r:id="rId24"/>
    </p:embeddedFont>
    <p:embeddedFont>
      <p:font typeface="Petrona"/>
      <p:bold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iuscPdJ3sGkZYZ2oavuHye0y+a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boldItalic.fntdata"/><Relationship Id="rId22" Type="http://schemas.openxmlformats.org/officeDocument/2006/relationships/font" Target="fonts/RobotoSemiBold-bold.fntdata"/><Relationship Id="rId21" Type="http://schemas.openxmlformats.org/officeDocument/2006/relationships/font" Target="fonts/RobotoSemiBold-regular.fntdata"/><Relationship Id="rId24" Type="http://schemas.openxmlformats.org/officeDocument/2006/relationships/font" Target="fonts/RobotoSemiBold-boldItalic.fntdata"/><Relationship Id="rId23" Type="http://schemas.openxmlformats.org/officeDocument/2006/relationships/font" Target="fonts/RobotoSemiBold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etrona-boldItalic.fntdata"/><Relationship Id="rId25" Type="http://schemas.openxmlformats.org/officeDocument/2006/relationships/font" Target="fonts/Petrona-bold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oboto-regular.fntdata"/><Relationship Id="rId12" Type="http://schemas.openxmlformats.org/officeDocument/2006/relationships/slide" Target="slides/slide8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Inter-regular.fntdata"/><Relationship Id="rId16" Type="http://schemas.openxmlformats.org/officeDocument/2006/relationships/font" Target="fonts/Roboto-boldItalic.fntdata"/><Relationship Id="rId19" Type="http://schemas.openxmlformats.org/officeDocument/2006/relationships/font" Target="fonts/Inter-italic.fntdata"/><Relationship Id="rId18" Type="http://schemas.openxmlformats.org/officeDocument/2006/relationships/font" Target="fonts/Inter-bold.fntdata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7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3918be085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3918be085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g33918be0859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3918be0859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3918be0859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33918be0859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3918be0859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33918be0859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33918be0859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/>
          <p:nvPr/>
        </p:nvSpPr>
        <p:spPr>
          <a:xfrm>
            <a:off x="6280190" y="610880"/>
            <a:ext cx="7556400" cy="22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i="0" lang="en-US" sz="4650" u="none" cap="none" strike="noStrike">
                <a:solidFill>
                  <a:srgbClr val="000000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TalkMate: AI-друг для практики английского языка</a:t>
            </a:r>
            <a:endParaRPr i="0" sz="4650" u="none" cap="none" strike="noStrike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6280190" y="3863734"/>
            <a:ext cx="7556400" cy="18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TalkMate - это простой и удобный AI-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друг 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для разговорной практики английского языка. Он помогает пользователям улучшать разговорные навыки, ведя естественные диалоги на разные темы: кино, музыка, технологии, путешествия, отношения и многое другое.</a:t>
            </a:r>
            <a:endParaRPr b="0" i="0" sz="1750" u="none" cap="none" strike="noStrike"/>
          </a:p>
        </p:txBody>
      </p:sp>
      <p:sp>
        <p:nvSpPr>
          <p:cNvPr id="59" name="Google Shape;59;p1"/>
          <p:cNvSpPr/>
          <p:nvPr/>
        </p:nvSpPr>
        <p:spPr>
          <a:xfrm>
            <a:off x="6280190" y="6254591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0" name="Google Shape;6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7823" y="7288311"/>
            <a:ext cx="347663" cy="347663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"/>
          <p:cNvSpPr/>
          <p:nvPr/>
        </p:nvSpPr>
        <p:spPr>
          <a:xfrm>
            <a:off x="6735515" y="7263722"/>
            <a:ext cx="21660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by Anna Perova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3918be0859_0_0"/>
          <p:cNvSpPr txBox="1"/>
          <p:nvPr/>
        </p:nvSpPr>
        <p:spPr>
          <a:xfrm>
            <a:off x="691050" y="2387225"/>
            <a:ext cx="135123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en-US" sz="3200">
                <a:solidFill>
                  <a:schemeClr val="dk1"/>
                </a:solidFill>
              </a:rPr>
              <a:t>1,5+ млрд человек</a:t>
            </a:r>
            <a:r>
              <a:rPr lang="en-US" sz="3200">
                <a:solidFill>
                  <a:schemeClr val="dk1"/>
                </a:solidFill>
              </a:rPr>
              <a:t> в мире изучают английский язык</a:t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en-US" sz="3200">
                <a:solidFill>
                  <a:schemeClr val="dk1"/>
                </a:solidFill>
              </a:rPr>
              <a:t>50+ млрд $</a:t>
            </a:r>
            <a:r>
              <a:rPr lang="en-US" sz="3200">
                <a:solidFill>
                  <a:schemeClr val="dk1"/>
                </a:solidFill>
              </a:rPr>
              <a:t> – объем глобального рынка EdTech</a:t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en-US" sz="3200">
                <a:solidFill>
                  <a:schemeClr val="dk1"/>
                </a:solidFill>
              </a:rPr>
              <a:t>Растущий спрос</a:t>
            </a:r>
            <a:r>
              <a:rPr lang="en-US" sz="3200">
                <a:solidFill>
                  <a:schemeClr val="dk1"/>
                </a:solidFill>
              </a:rPr>
              <a:t> на AI-решения в обучении языкам.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68" name="Google Shape;68;g33918be0859_0_0"/>
          <p:cNvSpPr txBox="1"/>
          <p:nvPr/>
        </p:nvSpPr>
        <p:spPr>
          <a:xfrm>
            <a:off x="691050" y="906250"/>
            <a:ext cx="9282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Состояние рынка 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3918be0859_0_8"/>
          <p:cNvSpPr txBox="1"/>
          <p:nvPr/>
        </p:nvSpPr>
        <p:spPr>
          <a:xfrm>
            <a:off x="789450" y="2052175"/>
            <a:ext cx="13051500" cy="53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Миллионы людей учат английский, но не могут говорить свободно</a:t>
            </a:r>
            <a:endParaRPr b="1" sz="3200">
              <a:solidFill>
                <a:schemeClr val="dk1"/>
              </a:solidFill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en-US" sz="3200">
                <a:solidFill>
                  <a:schemeClr val="dk1"/>
                </a:solidFill>
              </a:rPr>
              <a:t>80% изучающих английский</a:t>
            </a:r>
            <a:r>
              <a:rPr lang="en-US" sz="3200">
                <a:solidFill>
                  <a:schemeClr val="dk1"/>
                </a:solidFill>
              </a:rPr>
              <a:t> испытывают </a:t>
            </a:r>
            <a:r>
              <a:rPr b="1" lang="en-US" sz="3200">
                <a:solidFill>
                  <a:schemeClr val="dk1"/>
                </a:solidFill>
              </a:rPr>
              <a:t>языковой барьер</a:t>
            </a:r>
            <a:r>
              <a:rPr lang="en-US" sz="3200">
                <a:solidFill>
                  <a:schemeClr val="dk1"/>
                </a:solidFill>
              </a:rPr>
              <a:t> и боятся ошибок.</a:t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>
                <a:solidFill>
                  <a:schemeClr val="dk1"/>
                </a:solidFill>
              </a:rPr>
              <a:t>Репетиторы и курсы </a:t>
            </a:r>
            <a:r>
              <a:rPr b="1" lang="en-US" sz="3200">
                <a:solidFill>
                  <a:schemeClr val="dk1"/>
                </a:solidFill>
              </a:rPr>
              <a:t>дорогие</a:t>
            </a:r>
            <a:r>
              <a:rPr lang="en-US" sz="3200">
                <a:solidFill>
                  <a:schemeClr val="dk1"/>
                </a:solidFill>
              </a:rPr>
              <a:t> и требуют регулярных занятий.</a:t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>
                <a:solidFill>
                  <a:schemeClr val="dk1"/>
                </a:solidFill>
              </a:rPr>
              <a:t>Приложения (Duolingo, Babbel) </a:t>
            </a:r>
            <a:r>
              <a:rPr b="1" lang="en-US" sz="3200">
                <a:solidFill>
                  <a:schemeClr val="dk1"/>
                </a:solidFill>
              </a:rPr>
              <a:t>не дают живой разговорной практики</a:t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en-US" sz="3200">
                <a:solidFill>
                  <a:schemeClr val="dk1"/>
                </a:solidFill>
              </a:rPr>
              <a:t>Нет доступного инструмента</a:t>
            </a:r>
            <a:r>
              <a:rPr lang="en-US" sz="3200">
                <a:solidFill>
                  <a:schemeClr val="dk1"/>
                </a:solidFill>
              </a:rPr>
              <a:t>, который бы помог тренировать </a:t>
            </a:r>
            <a:r>
              <a:rPr b="1" lang="en-US" sz="3200">
                <a:solidFill>
                  <a:schemeClr val="dk1"/>
                </a:solidFill>
              </a:rPr>
              <a:t>разговорную речь</a:t>
            </a:r>
            <a:r>
              <a:rPr lang="en-US" sz="3200">
                <a:solidFill>
                  <a:schemeClr val="dk1"/>
                </a:solidFill>
              </a:rPr>
              <a:t> 24/7</a:t>
            </a:r>
            <a:r>
              <a:rPr lang="en-U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75" name="Google Shape;75;g33918be0859_0_8"/>
          <p:cNvSpPr txBox="1"/>
          <p:nvPr/>
        </p:nvSpPr>
        <p:spPr>
          <a:xfrm>
            <a:off x="691050" y="906250"/>
            <a:ext cx="9282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Проблема</a:t>
            </a:r>
            <a:r>
              <a:rPr b="1" lang="en-US" sz="3200">
                <a:solidFill>
                  <a:schemeClr val="dk1"/>
                </a:solidFill>
              </a:rPr>
              <a:t> 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1" name="Google Shape;8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3"/>
          <p:cNvSpPr/>
          <p:nvPr/>
        </p:nvSpPr>
        <p:spPr>
          <a:xfrm>
            <a:off x="6175465" y="433099"/>
            <a:ext cx="7556400" cy="14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Решение: TalkMate - AI-собеседник 24/7</a:t>
            </a:r>
            <a:endParaRPr i="0" sz="4650" u="none" cap="none" strike="noStrike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6280190" y="4150281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3"/>
          <p:cNvSpPr/>
          <p:nvPr/>
        </p:nvSpPr>
        <p:spPr>
          <a:xfrm>
            <a:off x="6458903" y="4226719"/>
            <a:ext cx="152876" cy="3573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800" u="none" cap="none" strike="noStrike"/>
          </a:p>
        </p:txBody>
      </p:sp>
      <p:sp>
        <p:nvSpPr>
          <p:cNvPr id="85" name="Google Shape;85;p3"/>
          <p:cNvSpPr/>
          <p:nvPr/>
        </p:nvSpPr>
        <p:spPr>
          <a:xfrm>
            <a:off x="7017306" y="4150281"/>
            <a:ext cx="292774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TalkMate доступен в любое время.</a:t>
            </a:r>
            <a:endParaRPr b="0" i="0" sz="1750" u="none" cap="none" strike="noStrike"/>
          </a:p>
        </p:txBody>
      </p:sp>
      <p:sp>
        <p:nvSpPr>
          <p:cNvPr id="86" name="Google Shape;86;p3"/>
          <p:cNvSpPr/>
          <p:nvPr/>
        </p:nvSpPr>
        <p:spPr>
          <a:xfrm>
            <a:off x="10171867" y="4150281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3"/>
          <p:cNvSpPr/>
          <p:nvPr/>
        </p:nvSpPr>
        <p:spPr>
          <a:xfrm>
            <a:off x="10325695" y="4226719"/>
            <a:ext cx="202525" cy="3573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800" u="none" cap="none" strike="noStrike"/>
          </a:p>
        </p:txBody>
      </p:sp>
      <p:sp>
        <p:nvSpPr>
          <p:cNvPr id="88" name="Google Shape;88;p3"/>
          <p:cNvSpPr/>
          <p:nvPr/>
        </p:nvSpPr>
        <p:spPr>
          <a:xfrm>
            <a:off x="10908983" y="4150281"/>
            <a:ext cx="292774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Он готов вести разговор на разнообразные темы.</a:t>
            </a:r>
            <a:endParaRPr b="0" i="0" sz="1750" u="none" cap="none" strike="noStrike"/>
          </a:p>
        </p:txBody>
      </p:sp>
      <p:sp>
        <p:nvSpPr>
          <p:cNvPr id="89" name="Google Shape;89;p3"/>
          <p:cNvSpPr/>
          <p:nvPr/>
        </p:nvSpPr>
        <p:spPr>
          <a:xfrm>
            <a:off x="6280190" y="539769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3"/>
          <p:cNvSpPr/>
          <p:nvPr/>
        </p:nvSpPr>
        <p:spPr>
          <a:xfrm>
            <a:off x="6434257" y="5474137"/>
            <a:ext cx="202168" cy="3573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800" u="none" cap="none" strike="noStrike"/>
          </a:p>
        </p:txBody>
      </p:sp>
      <p:sp>
        <p:nvSpPr>
          <p:cNvPr id="91" name="Google Shape;91;p3"/>
          <p:cNvSpPr/>
          <p:nvPr/>
        </p:nvSpPr>
        <p:spPr>
          <a:xfrm>
            <a:off x="7017306" y="5397698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AI-собеседник 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корректирует речь, предлагая исправить грамматику в ответах пользователя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7" name="Google Shape;9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4"/>
          <p:cNvSpPr/>
          <p:nvPr/>
        </p:nvSpPr>
        <p:spPr>
          <a:xfrm>
            <a:off x="6280190" y="508041"/>
            <a:ext cx="7556400" cy="22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3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Как это работает: </a:t>
            </a:r>
            <a:endParaRPr b="1" i="0" sz="3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t/>
            </a:r>
            <a:endParaRPr b="1" sz="3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lang="en-US" sz="3200">
                <a:latin typeface="Roboto"/>
                <a:ea typeface="Roboto"/>
                <a:cs typeface="Roboto"/>
                <a:sym typeface="Roboto"/>
              </a:rPr>
              <a:t>TalkMate -</a:t>
            </a:r>
            <a:r>
              <a:rPr lang="en-US" sz="3200">
                <a:latin typeface="Roboto"/>
                <a:ea typeface="Roboto"/>
                <a:cs typeface="Roboto"/>
                <a:sym typeface="Roboto"/>
              </a:rPr>
              <a:t> аналог ChatGPT настроенный для изучения английского языка</a:t>
            </a:r>
            <a:endParaRPr i="0" sz="3200" u="none" cap="none" strike="noStrike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6280190" y="4190807"/>
            <a:ext cx="3664800" cy="1194600"/>
          </a:xfrm>
          <a:prstGeom prst="roundRect">
            <a:avLst>
              <a:gd fmla="val 7974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/>
        </p:nvSpPr>
        <p:spPr>
          <a:xfrm>
            <a:off x="6514624" y="4509016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TalkMate использует пер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ед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овые технологии AI</a:t>
            </a:r>
            <a:endParaRPr b="0" i="0" sz="1750" u="none" cap="none" strike="noStrike"/>
          </a:p>
        </p:txBody>
      </p:sp>
      <p:sp>
        <p:nvSpPr>
          <p:cNvPr id="101" name="Google Shape;101;p4"/>
          <p:cNvSpPr/>
          <p:nvPr/>
        </p:nvSpPr>
        <p:spPr>
          <a:xfrm>
            <a:off x="10171867" y="4274582"/>
            <a:ext cx="3664863" cy="1194673"/>
          </a:xfrm>
          <a:prstGeom prst="roundRect">
            <a:avLst>
              <a:gd fmla="val 7974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"/>
          <p:cNvSpPr/>
          <p:nvPr/>
        </p:nvSpPr>
        <p:spPr>
          <a:xfrm>
            <a:off x="10406301" y="4509016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Он может вести диалог на разные темы</a:t>
            </a:r>
            <a:endParaRPr b="0" i="0" sz="1750" u="none" cap="none" strike="noStrike"/>
          </a:p>
        </p:txBody>
      </p:sp>
      <p:sp>
        <p:nvSpPr>
          <p:cNvPr id="103" name="Google Shape;103;p4"/>
          <p:cNvSpPr/>
          <p:nvPr/>
        </p:nvSpPr>
        <p:spPr>
          <a:xfrm>
            <a:off x="6280190" y="5696069"/>
            <a:ext cx="7556421" cy="831771"/>
          </a:xfrm>
          <a:prstGeom prst="roundRect">
            <a:avLst>
              <a:gd fmla="val 11454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"/>
          <p:cNvSpPr/>
          <p:nvPr/>
        </p:nvSpPr>
        <p:spPr>
          <a:xfrm>
            <a:off x="6514624" y="5930503"/>
            <a:ext cx="70875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Он может быть адаптирован под индивидуальные цели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0" name="Google Shape;110;g33918be0859_0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33918be0859_0_16"/>
          <p:cNvSpPr/>
          <p:nvPr/>
        </p:nvSpPr>
        <p:spPr>
          <a:xfrm>
            <a:off x="745569" y="757476"/>
            <a:ext cx="7653000" cy="20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Petrona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Команда</a:t>
            </a:r>
            <a:endParaRPr b="0" i="0" sz="4400" u="none" cap="none" strike="noStrike"/>
          </a:p>
        </p:txBody>
      </p:sp>
      <p:pic>
        <p:nvPicPr>
          <p:cNvPr descr="preencoded.png" id="112" name="Google Shape;112;g33918be0859_0_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5569" y="2043168"/>
            <a:ext cx="532448" cy="532448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33918be0859_0_16"/>
          <p:cNvSpPr/>
          <p:nvPr/>
        </p:nvSpPr>
        <p:spPr>
          <a:xfrm>
            <a:off x="745569" y="2767693"/>
            <a:ext cx="2337900" cy="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Petrona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Анна Перова</a:t>
            </a:r>
            <a:endParaRPr b="0" i="0" sz="2200" u="none" cap="none" strike="noStrike"/>
          </a:p>
        </p:txBody>
      </p:sp>
      <p:sp>
        <p:nvSpPr>
          <p:cNvPr id="114" name="Google Shape;114;g33918be0859_0_16"/>
          <p:cNvSpPr/>
          <p:nvPr/>
        </p:nvSpPr>
        <p:spPr>
          <a:xfrm>
            <a:off x="745569" y="3466696"/>
            <a:ext cx="2337900" cy="30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МГУ Факультет психологии</a:t>
            </a:r>
            <a:endParaRPr sz="16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МИФИ ИИКС, Математика и прикладная информатика</a:t>
            </a:r>
            <a:endParaRPr sz="16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15+ лет TechHR в Samsung &amp; Huawei</a:t>
            </a:r>
            <a:endParaRPr sz="16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5" name="Google Shape;115;g33918be0859_0_16"/>
          <p:cNvSpPr/>
          <p:nvPr/>
        </p:nvSpPr>
        <p:spPr>
          <a:xfrm>
            <a:off x="3403000" y="2767693"/>
            <a:ext cx="23379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Petrona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Янина Анастасия</a:t>
            </a:r>
            <a:endParaRPr b="0" i="0" sz="2200" u="none" cap="none" strike="noStrike"/>
          </a:p>
        </p:txBody>
      </p:sp>
      <p:sp>
        <p:nvSpPr>
          <p:cNvPr id="116" name="Google Shape;116;g33918be0859_0_16"/>
          <p:cNvSpPr/>
          <p:nvPr/>
        </p:nvSpPr>
        <p:spPr>
          <a:xfrm>
            <a:off x="3601913" y="3466694"/>
            <a:ext cx="2337900" cy="23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МФТИ, PHD</a:t>
            </a:r>
            <a:endParaRPr sz="16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10+ лет опыт в NLP, RL, LLM, включая Samsung</a:t>
            </a:r>
            <a:endParaRPr sz="16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Опыт преподавания NLP в Sber, Harbor.Space ( Испания)</a:t>
            </a:r>
            <a:endParaRPr sz="16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7" name="Google Shape;117;g33918be0859_0_16"/>
          <p:cNvSpPr/>
          <p:nvPr/>
        </p:nvSpPr>
        <p:spPr>
          <a:xfrm>
            <a:off x="6458275" y="2767693"/>
            <a:ext cx="23379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Petrona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Романов Михаил</a:t>
            </a:r>
            <a:endParaRPr b="0" i="0" sz="2200" u="none" cap="none" strike="noStrike"/>
          </a:p>
        </p:txBody>
      </p:sp>
      <p:sp>
        <p:nvSpPr>
          <p:cNvPr id="118" name="Google Shape;118;g33918be0859_0_16"/>
          <p:cNvSpPr/>
          <p:nvPr/>
        </p:nvSpPr>
        <p:spPr>
          <a:xfrm>
            <a:off x="6458275" y="3552469"/>
            <a:ext cx="2337900" cy="27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МФТИ, University of Denmark, PHD</a:t>
            </a:r>
            <a:endParaRPr sz="16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Опыт работы 10+ лет,</a:t>
            </a:r>
            <a:endParaRPr sz="16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Samsung AI Center, Yandex, VK etc.</a:t>
            </a:r>
            <a:endParaRPr sz="16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preencoded.png" id="119" name="Google Shape;119;g33918be0859_0_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22769" y="2043168"/>
            <a:ext cx="532448" cy="5324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0" name="Google Shape;120;g33918be0859_0_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19719" y="2043168"/>
            <a:ext cx="532448" cy="532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6" name="Google Shape;12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13979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6"/>
          <p:cNvSpPr/>
          <p:nvPr/>
        </p:nvSpPr>
        <p:spPr>
          <a:xfrm>
            <a:off x="599123" y="2611755"/>
            <a:ext cx="13432155" cy="11232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etrona"/>
              <a:buNone/>
            </a:pPr>
            <a:r>
              <a:rPr b="1" i="0" lang="en-US" sz="3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Преимущества TalkMate: Удобство, доступность, разнообразие тем</a:t>
            </a:r>
            <a:endParaRPr i="0" sz="3500" u="none" cap="none" strike="noStrike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7303770" y="3991689"/>
            <a:ext cx="22860" cy="3765947"/>
          </a:xfrm>
          <a:prstGeom prst="roundRect">
            <a:avLst>
              <a:gd fmla="val 314524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"/>
          <p:cNvSpPr/>
          <p:nvPr/>
        </p:nvSpPr>
        <p:spPr>
          <a:xfrm>
            <a:off x="6546354" y="4365308"/>
            <a:ext cx="599123" cy="22860"/>
          </a:xfrm>
          <a:prstGeom prst="roundRect">
            <a:avLst>
              <a:gd fmla="val 314524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"/>
          <p:cNvSpPr/>
          <p:nvPr/>
        </p:nvSpPr>
        <p:spPr>
          <a:xfrm>
            <a:off x="7122616" y="4184213"/>
            <a:ext cx="385167" cy="385167"/>
          </a:xfrm>
          <a:prstGeom prst="roundRect">
            <a:avLst>
              <a:gd fmla="val 18667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"/>
          <p:cNvSpPr/>
          <p:nvPr/>
        </p:nvSpPr>
        <p:spPr>
          <a:xfrm>
            <a:off x="7257514" y="4241959"/>
            <a:ext cx="115372" cy="269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Petrona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100" u="none" cap="none" strike="noStrike"/>
          </a:p>
        </p:txBody>
      </p:sp>
      <p:sp>
        <p:nvSpPr>
          <p:cNvPr id="132" name="Google Shape;132;p6"/>
          <p:cNvSpPr/>
          <p:nvPr/>
        </p:nvSpPr>
        <p:spPr>
          <a:xfrm>
            <a:off x="599123" y="4162782"/>
            <a:ext cx="5774531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538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0" i="0" lang="en-US" sz="26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Простое и удобное в использовании приложение.</a:t>
            </a:r>
            <a:endParaRPr b="0" i="0" sz="2600" u="none" cap="none" strike="noStrike"/>
          </a:p>
        </p:txBody>
      </p:sp>
      <p:sp>
        <p:nvSpPr>
          <p:cNvPr id="133" name="Google Shape;133;p6"/>
          <p:cNvSpPr/>
          <p:nvPr/>
        </p:nvSpPr>
        <p:spPr>
          <a:xfrm>
            <a:off x="7484924" y="5221129"/>
            <a:ext cx="599123" cy="22860"/>
          </a:xfrm>
          <a:prstGeom prst="roundRect">
            <a:avLst>
              <a:gd fmla="val 314524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"/>
          <p:cNvSpPr/>
          <p:nvPr/>
        </p:nvSpPr>
        <p:spPr>
          <a:xfrm>
            <a:off x="7122616" y="5040035"/>
            <a:ext cx="385167" cy="385167"/>
          </a:xfrm>
          <a:prstGeom prst="roundRect">
            <a:avLst>
              <a:gd fmla="val 18667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"/>
          <p:cNvSpPr/>
          <p:nvPr/>
        </p:nvSpPr>
        <p:spPr>
          <a:xfrm>
            <a:off x="7238702" y="5097780"/>
            <a:ext cx="152876" cy="269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Petrona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100" u="none" cap="none" strike="noStrike"/>
          </a:p>
        </p:txBody>
      </p:sp>
      <p:sp>
        <p:nvSpPr>
          <p:cNvPr id="136" name="Google Shape;136;p6"/>
          <p:cNvSpPr/>
          <p:nvPr/>
        </p:nvSpPr>
        <p:spPr>
          <a:xfrm>
            <a:off x="8256746" y="5018603"/>
            <a:ext cx="5774531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38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0" i="0" lang="en-US" sz="26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Доступно 24/7 для любой цели.</a:t>
            </a:r>
            <a:endParaRPr b="0" i="0" sz="2600" u="none" cap="none" strike="noStrike"/>
          </a:p>
        </p:txBody>
      </p:sp>
      <p:sp>
        <p:nvSpPr>
          <p:cNvPr id="137" name="Google Shape;137;p6"/>
          <p:cNvSpPr/>
          <p:nvPr/>
        </p:nvSpPr>
        <p:spPr>
          <a:xfrm>
            <a:off x="6546354" y="5991344"/>
            <a:ext cx="599123" cy="22860"/>
          </a:xfrm>
          <a:prstGeom prst="roundRect">
            <a:avLst>
              <a:gd fmla="val 314524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6"/>
          <p:cNvSpPr/>
          <p:nvPr/>
        </p:nvSpPr>
        <p:spPr>
          <a:xfrm>
            <a:off x="7122616" y="5810250"/>
            <a:ext cx="385167" cy="385167"/>
          </a:xfrm>
          <a:prstGeom prst="roundRect">
            <a:avLst>
              <a:gd fmla="val 18667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6"/>
          <p:cNvSpPr/>
          <p:nvPr/>
        </p:nvSpPr>
        <p:spPr>
          <a:xfrm>
            <a:off x="7238821" y="5867995"/>
            <a:ext cx="152638" cy="269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Petrona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100" u="none" cap="none" strike="noStrike"/>
          </a:p>
        </p:txBody>
      </p:sp>
      <p:sp>
        <p:nvSpPr>
          <p:cNvPr id="140" name="Google Shape;140;p6"/>
          <p:cNvSpPr/>
          <p:nvPr/>
        </p:nvSpPr>
        <p:spPr>
          <a:xfrm>
            <a:off x="599123" y="5788819"/>
            <a:ext cx="5774531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538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0" i="0" lang="en-US" sz="26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Разнообразие тем для разговоров.</a:t>
            </a:r>
            <a:endParaRPr b="0" i="0" sz="2600" u="none" cap="none" strike="noStrike"/>
          </a:p>
        </p:txBody>
      </p:sp>
      <p:sp>
        <p:nvSpPr>
          <p:cNvPr id="141" name="Google Shape;141;p6"/>
          <p:cNvSpPr/>
          <p:nvPr/>
        </p:nvSpPr>
        <p:spPr>
          <a:xfrm>
            <a:off x="7484924" y="6761678"/>
            <a:ext cx="599123" cy="22860"/>
          </a:xfrm>
          <a:prstGeom prst="roundRect">
            <a:avLst>
              <a:gd fmla="val 314524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6"/>
          <p:cNvSpPr/>
          <p:nvPr/>
        </p:nvSpPr>
        <p:spPr>
          <a:xfrm>
            <a:off x="7122616" y="6580584"/>
            <a:ext cx="385167" cy="385167"/>
          </a:xfrm>
          <a:prstGeom prst="roundRect">
            <a:avLst>
              <a:gd fmla="val 18667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"/>
          <p:cNvSpPr/>
          <p:nvPr/>
        </p:nvSpPr>
        <p:spPr>
          <a:xfrm>
            <a:off x="7242512" y="6638330"/>
            <a:ext cx="145375" cy="269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Petrona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4</a:t>
            </a:r>
            <a:endParaRPr b="0" i="0" sz="2100" u="none" cap="none" strike="noStrike"/>
          </a:p>
        </p:txBody>
      </p:sp>
      <p:sp>
        <p:nvSpPr>
          <p:cNvPr id="144" name="Google Shape;144;p6"/>
          <p:cNvSpPr/>
          <p:nvPr/>
        </p:nvSpPr>
        <p:spPr>
          <a:xfrm>
            <a:off x="8256746" y="6559153"/>
            <a:ext cx="5774531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38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0" i="0" lang="en-US" sz="26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Возможность персонализировать обучение.</a:t>
            </a:r>
            <a:endParaRPr b="0" i="0" sz="26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"/>
          <p:cNvSpPr/>
          <p:nvPr/>
        </p:nvSpPr>
        <p:spPr>
          <a:xfrm>
            <a:off x="793790" y="861893"/>
            <a:ext cx="13042821" cy="1488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Следующие шаги: Привлечение инвестиций, разработка новых функций</a:t>
            </a:r>
            <a:endParaRPr b="0" i="0" sz="4650" u="none" cap="none" strike="noStrike"/>
          </a:p>
        </p:txBody>
      </p:sp>
      <p:sp>
        <p:nvSpPr>
          <p:cNvPr id="151" name="Google Shape;151;p10"/>
          <p:cNvSpPr/>
          <p:nvPr/>
        </p:nvSpPr>
        <p:spPr>
          <a:xfrm>
            <a:off x="793790" y="2804041"/>
            <a:ext cx="2173724" cy="1324689"/>
          </a:xfrm>
          <a:prstGeom prst="roundRect">
            <a:avLst>
              <a:gd fmla="val 7192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0"/>
          <p:cNvSpPr/>
          <p:nvPr/>
        </p:nvSpPr>
        <p:spPr>
          <a:xfrm>
            <a:off x="1028224" y="3239572"/>
            <a:ext cx="121325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Petrona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200" u="none" cap="none" strike="noStrike"/>
          </a:p>
        </p:txBody>
      </p:sp>
      <p:sp>
        <p:nvSpPr>
          <p:cNvPr id="153" name="Google Shape;153;p10"/>
          <p:cNvSpPr/>
          <p:nvPr/>
        </p:nvSpPr>
        <p:spPr>
          <a:xfrm>
            <a:off x="3194323" y="3030850"/>
            <a:ext cx="642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Акселлератор МИФИ, </a:t>
            </a: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Привлечение инвестиций</a:t>
            </a:r>
            <a:endParaRPr b="0" i="0" sz="2300" u="none" cap="none" strike="noStrike"/>
          </a:p>
        </p:txBody>
      </p:sp>
      <p:sp>
        <p:nvSpPr>
          <p:cNvPr id="154" name="Google Shape;154;p10"/>
          <p:cNvSpPr/>
          <p:nvPr/>
        </p:nvSpPr>
        <p:spPr>
          <a:xfrm>
            <a:off x="3194328" y="3539014"/>
            <a:ext cx="5867876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Развитие и расширение возможностей приложения.</a:t>
            </a:r>
            <a:endParaRPr b="0" i="0" sz="1750" u="none" cap="none" strike="noStrike"/>
          </a:p>
        </p:txBody>
      </p:sp>
      <p:sp>
        <p:nvSpPr>
          <p:cNvPr id="155" name="Google Shape;155;p10"/>
          <p:cNvSpPr/>
          <p:nvPr/>
        </p:nvSpPr>
        <p:spPr>
          <a:xfrm>
            <a:off x="3080861" y="4113490"/>
            <a:ext cx="10642402" cy="15240"/>
          </a:xfrm>
          <a:prstGeom prst="roundRect">
            <a:avLst>
              <a:gd fmla="val 625116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"/>
          <p:cNvSpPr/>
          <p:nvPr/>
        </p:nvSpPr>
        <p:spPr>
          <a:xfrm>
            <a:off x="793790" y="4242078"/>
            <a:ext cx="4347567" cy="1324689"/>
          </a:xfrm>
          <a:prstGeom prst="roundRect">
            <a:avLst>
              <a:gd fmla="val 7192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0"/>
          <p:cNvSpPr/>
          <p:nvPr/>
        </p:nvSpPr>
        <p:spPr>
          <a:xfrm>
            <a:off x="1028224" y="4677608"/>
            <a:ext cx="160734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Petrona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200" u="none" cap="none" strike="noStrike"/>
          </a:p>
        </p:txBody>
      </p:sp>
      <p:sp>
        <p:nvSpPr>
          <p:cNvPr id="158" name="Google Shape;158;p10"/>
          <p:cNvSpPr/>
          <p:nvPr/>
        </p:nvSpPr>
        <p:spPr>
          <a:xfrm>
            <a:off x="5368177" y="4468900"/>
            <a:ext cx="6825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Разработка МVP, разработка новых функций</a:t>
            </a:r>
            <a:endParaRPr b="0" i="0" sz="2300" u="none" cap="none" strike="noStrike"/>
          </a:p>
        </p:txBody>
      </p:sp>
      <p:sp>
        <p:nvSpPr>
          <p:cNvPr id="159" name="Google Shape;159;p10"/>
          <p:cNvSpPr/>
          <p:nvPr/>
        </p:nvSpPr>
        <p:spPr>
          <a:xfrm>
            <a:off x="5368171" y="4977051"/>
            <a:ext cx="570357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Добавление новых тем, расширение функционала.</a:t>
            </a:r>
            <a:endParaRPr b="0" i="0" sz="1750" u="none" cap="none" strike="noStrike"/>
          </a:p>
        </p:txBody>
      </p:sp>
      <p:sp>
        <p:nvSpPr>
          <p:cNvPr id="160" name="Google Shape;160;p10"/>
          <p:cNvSpPr/>
          <p:nvPr/>
        </p:nvSpPr>
        <p:spPr>
          <a:xfrm>
            <a:off x="5254704" y="5551527"/>
            <a:ext cx="8468558" cy="15240"/>
          </a:xfrm>
          <a:prstGeom prst="roundRect">
            <a:avLst>
              <a:gd fmla="val 625116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0"/>
          <p:cNvSpPr/>
          <p:nvPr/>
        </p:nvSpPr>
        <p:spPr>
          <a:xfrm>
            <a:off x="793790" y="5680115"/>
            <a:ext cx="6521410" cy="1687592"/>
          </a:xfrm>
          <a:prstGeom prst="roundRect">
            <a:avLst>
              <a:gd fmla="val 5645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0"/>
          <p:cNvSpPr/>
          <p:nvPr/>
        </p:nvSpPr>
        <p:spPr>
          <a:xfrm>
            <a:off x="1028224" y="6297097"/>
            <a:ext cx="160496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Petrona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200" u="none" cap="none" strike="noStrike"/>
          </a:p>
        </p:txBody>
      </p:sp>
      <p:sp>
        <p:nvSpPr>
          <p:cNvPr id="163" name="Google Shape;163;p10"/>
          <p:cNvSpPr/>
          <p:nvPr/>
        </p:nvSpPr>
        <p:spPr>
          <a:xfrm>
            <a:off x="7542014" y="5906929"/>
            <a:ext cx="4259461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Маркетинг и продвижение</a:t>
            </a:r>
            <a:endParaRPr b="0" i="0" sz="2300" u="none" cap="none" strike="noStrike"/>
          </a:p>
        </p:txBody>
      </p:sp>
      <p:sp>
        <p:nvSpPr>
          <p:cNvPr id="164" name="Google Shape;164;p10"/>
          <p:cNvSpPr/>
          <p:nvPr/>
        </p:nvSpPr>
        <p:spPr>
          <a:xfrm>
            <a:off x="7542014" y="6415088"/>
            <a:ext cx="606778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Расширение аудитории, привлечение новых пользователей.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2025-02-22T18:23:43Z</dcterms:created>
  <dc:creator>PptxGenJS</dc:creator>
</cp:coreProperties>
</file>